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3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A8085-6B56-47B2-8B72-E1B2F73E1D97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C817-2E91-4BE9-99DE-24BF911274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8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C817-2E91-4BE9-99DE-24BF911274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0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241300" y="6553200"/>
            <a:ext cx="2247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" i="1">
                <a:solidFill>
                  <a:srgbClr val="A6A6A6"/>
                </a:solidFill>
              </a:rPr>
              <a:t>Technical Document of APTCHIP [Confidential Class]</a:t>
            </a:r>
            <a:endParaRPr lang="zh-CN" altLang="en-US" sz="800" i="1">
              <a:solidFill>
                <a:srgbClr val="A6A6A6"/>
              </a:solidFill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7821613" y="1785938"/>
            <a:ext cx="189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/>
              <a:t>APTCHIP MICROELECTRONICS</a:t>
            </a:r>
            <a:endParaRPr lang="zh-CN" altLang="en-US" sz="1200" b="1"/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21208" y="-15523"/>
            <a:ext cx="12192000" cy="4723346"/>
          </a:xfrm>
          <a:prstGeom prst="rect">
            <a:avLst/>
          </a:prstGeom>
          <a:gradFill>
            <a:gsLst>
              <a:gs pos="19000">
                <a:schemeClr val="accent3">
                  <a:lumMod val="50000"/>
                  <a:alpha val="2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1200" y="2491242"/>
            <a:ext cx="4612640" cy="1514476"/>
          </a:xfrm>
        </p:spPr>
        <p:txBody>
          <a:bodyPr anchor="b"/>
          <a:lstStyle>
            <a:lvl1pPr algn="ctr">
              <a:defRPr sz="33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1200" y="5138036"/>
            <a:ext cx="3378914" cy="550862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4="http://schemas.microsoft.com/office/powerpoint/2010/main" xmlns="" id="{43506E8D-BD09-4EDD-8E12-287D0FB98B72}"/>
              </a:ext>
            </a:extLst>
          </p:cNvPr>
          <p:cNvGrpSpPr/>
          <p:nvPr/>
        </p:nvGrpSpPr>
        <p:grpSpPr>
          <a:xfrm>
            <a:off x="898446" y="1484336"/>
            <a:ext cx="1975378" cy="724786"/>
            <a:chOff x="675908" y="693106"/>
            <a:chExt cx="9053516" cy="332182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0568512-0ED3-42D4-9356-8FE8F72A1271}"/>
                </a:ext>
              </a:extLst>
            </p:cNvPr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47E22D9-EB8F-4A2E-9720-913FED52A17D}"/>
                </a:ext>
              </a:extLst>
            </p:cNvPr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6C7A42A-FE03-41C4-9F01-C1ABDE881A17}"/>
                </a:ext>
              </a:extLst>
            </p:cNvPr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39AA914-DC3A-4C2C-A960-3B5DF78D4D06}"/>
                </a:ext>
              </a:extLst>
            </p:cNvPr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 smtClean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4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6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8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41300" y="6553200"/>
            <a:ext cx="19934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" i="1" dirty="0">
                <a:solidFill>
                  <a:srgbClr val="A6A6A6"/>
                </a:solidFill>
              </a:rPr>
              <a:t>Technical Document of APTCHIP </a:t>
            </a:r>
            <a:r>
              <a:rPr lang="en-US" altLang="zh-CN" sz="800" i="1" dirty="0" smtClean="0">
                <a:solidFill>
                  <a:srgbClr val="A6A6A6"/>
                </a:solidFill>
              </a:rPr>
              <a:t>[Public </a:t>
            </a:r>
            <a:r>
              <a:rPr lang="en-US" altLang="zh-CN" sz="800" i="1" dirty="0">
                <a:solidFill>
                  <a:srgbClr val="A6A6A6"/>
                </a:solidFill>
              </a:rPr>
              <a:t>Class]</a:t>
            </a:r>
            <a:endParaRPr lang="zh-CN" altLang="en-US" sz="800" i="1" dirty="0">
              <a:solidFill>
                <a:srgbClr val="A6A6A6"/>
              </a:solidFill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5906516" cy="6102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93750"/>
            <a:ext cx="11633200" cy="5730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9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23951"/>
            <a:ext cx="57150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123951"/>
            <a:ext cx="57658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5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985841"/>
            <a:ext cx="5692776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800" y="1976443"/>
            <a:ext cx="5692776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985841"/>
            <a:ext cx="576580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1976443"/>
            <a:ext cx="5765799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04800" y="66677"/>
            <a:ext cx="11633200" cy="75247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0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3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1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9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7075" y="66675"/>
            <a:ext cx="59055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1163320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5600" y="6619875"/>
            <a:ext cx="5080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86716CA-E854-42FA-AD75-6C72CE7EB85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31775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014200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22250" y="6543675"/>
            <a:ext cx="108839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58750" y="111125"/>
            <a:ext cx="14605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4963" y="111125"/>
            <a:ext cx="147637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700" y="111125"/>
            <a:ext cx="128588" cy="57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280150" y="442913"/>
            <a:ext cx="57340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319838"/>
            <a:ext cx="688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84414"/>
              </p:ext>
            </p:extLst>
          </p:nvPr>
        </p:nvGraphicFramePr>
        <p:xfrm>
          <a:off x="543725" y="1079193"/>
          <a:ext cx="10691542" cy="5238260"/>
        </p:xfrm>
        <a:graphic>
          <a:graphicData uri="http://schemas.openxmlformats.org/drawingml/2006/table">
            <a:tbl>
              <a:tblPr/>
              <a:tblGrid>
                <a:gridCol w="612291"/>
                <a:gridCol w="10079251"/>
              </a:tblGrid>
              <a:tr h="1278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/>
                      </a: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effectLst/>
                        </a:rPr>
                        <a:t>集成开发环境</a:t>
                      </a:r>
                      <a:r>
                        <a:rPr lang="en-US" altLang="zh-CN" sz="1400" b="1" dirty="0">
                          <a:effectLst/>
                        </a:rPr>
                        <a:t>CDK</a:t>
                      </a:r>
                      <a:r>
                        <a:rPr lang="zh-CN" altLang="en-US" sz="1400" b="1" dirty="0">
                          <a:effectLst/>
                        </a:rPr>
                        <a:t>的安装及</a:t>
                      </a:r>
                      <a:r>
                        <a:rPr lang="zh-CN" altLang="en-US" sz="1400" b="1" dirty="0" smtClean="0">
                          <a:effectLst/>
                        </a:rPr>
                        <a:t>使用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使用</a:t>
                      </a:r>
                      <a:r>
                        <a:rPr lang="en-US" altLang="zh-CN" sz="1400" dirty="0">
                          <a:effectLst/>
                        </a:rPr>
                        <a:t>windows 10</a:t>
                      </a:r>
                      <a:r>
                        <a:rPr lang="zh-CN" altLang="en-US" sz="1400" dirty="0" smtClean="0">
                          <a:effectLst/>
                        </a:rPr>
                        <a:t>系统。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安装路径及工程路径上不可以有空格或</a:t>
                      </a:r>
                      <a:r>
                        <a:rPr lang="zh-CN" altLang="en-US" sz="1400" dirty="0" smtClean="0">
                          <a:effectLst/>
                        </a:rPr>
                        <a:t>中文字符。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安装后请将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加入杀毒软件的白</a:t>
                      </a:r>
                      <a:r>
                        <a:rPr lang="zh-CN" altLang="en-US" sz="1400" dirty="0" smtClean="0">
                          <a:effectLst/>
                        </a:rPr>
                        <a:t>名单。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effectLst/>
                        </a:rPr>
                        <a:t>CDK2.14</a:t>
                      </a:r>
                      <a:r>
                        <a:rPr lang="zh-CN" altLang="en-US" sz="1400" dirty="0">
                          <a:effectLst/>
                        </a:rPr>
                        <a:t>以后的版本，可以通过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下载最新的驱动库</a:t>
                      </a:r>
                      <a:r>
                        <a:rPr lang="zh-CN" altLang="en-US" sz="1400" dirty="0" smtClean="0">
                          <a:effectLst/>
                        </a:rPr>
                        <a:t>文件。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4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/>
                      </a: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effectLst/>
                        </a:rPr>
                        <a:t>SWD</a:t>
                      </a:r>
                      <a:r>
                        <a:rPr lang="zh-CN" altLang="en-US" sz="1400" b="1" dirty="0">
                          <a:effectLst/>
                        </a:rPr>
                        <a:t>调试口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最多支持</a:t>
                      </a:r>
                      <a:r>
                        <a:rPr lang="en-US" altLang="zh-CN" sz="1400" dirty="0">
                          <a:effectLst/>
                        </a:rPr>
                        <a:t>3</a:t>
                      </a:r>
                      <a:r>
                        <a:rPr lang="zh-CN" altLang="en-US" sz="1400" dirty="0">
                          <a:effectLst/>
                        </a:rPr>
                        <a:t>组</a:t>
                      </a:r>
                      <a:r>
                        <a:rPr lang="en-US" altLang="zh-CN" sz="1400" dirty="0">
                          <a:effectLst/>
                        </a:rPr>
                        <a:t>SWD</a:t>
                      </a:r>
                      <a:r>
                        <a:rPr lang="zh-CN" altLang="en-US" sz="1400" dirty="0">
                          <a:effectLst/>
                        </a:rPr>
                        <a:t>接口，默认管脚请参看具体型号的数据手册。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所有</a:t>
                      </a:r>
                      <a:r>
                        <a:rPr lang="en-US" altLang="zh-CN" sz="1400" dirty="0">
                          <a:effectLst/>
                        </a:rPr>
                        <a:t>SWD</a:t>
                      </a:r>
                      <a:r>
                        <a:rPr lang="zh-CN" altLang="en-US" sz="1400" dirty="0">
                          <a:effectLst/>
                        </a:rPr>
                        <a:t>口都可以切换成其他</a:t>
                      </a:r>
                      <a:r>
                        <a:rPr lang="en-US" altLang="zh-CN" sz="1400" dirty="0">
                          <a:effectLst/>
                        </a:rPr>
                        <a:t>AF</a:t>
                      </a:r>
                      <a:r>
                        <a:rPr lang="zh-CN" altLang="en-US" sz="1400" dirty="0">
                          <a:effectLst/>
                        </a:rPr>
                        <a:t>功能，调试过程中，要谨慎这种功能切换，因为一旦改成其他</a:t>
                      </a:r>
                      <a:r>
                        <a:rPr lang="en-US" altLang="zh-CN" sz="1400" dirty="0">
                          <a:effectLst/>
                        </a:rPr>
                        <a:t>AF</a:t>
                      </a:r>
                      <a:r>
                        <a:rPr lang="zh-CN" altLang="en-US" sz="1400" dirty="0">
                          <a:effectLst/>
                        </a:rPr>
                        <a:t>功能，复位后，将丢失调试连接，且可能无法再连接调试器。 </a:t>
                      </a:r>
                      <a:r>
                        <a:rPr lang="zh-CN" altLang="en-US" sz="1400" dirty="0" smtClean="0">
                          <a:effectLst/>
                        </a:rPr>
                        <a:t>一旦</a:t>
                      </a:r>
                      <a:r>
                        <a:rPr lang="zh-CN" altLang="en-US" sz="1400" dirty="0">
                          <a:effectLst/>
                        </a:rPr>
                        <a:t>改口，需要使用烧录器将芯片代码擦除。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 smtClean="0">
                          <a:effectLst/>
                        </a:rPr>
                        <a:t>因为调试口的影响，</a:t>
                      </a:r>
                      <a:r>
                        <a:rPr lang="en-US" altLang="zh-CN" sz="1400" dirty="0" smtClean="0">
                          <a:effectLst/>
                        </a:rPr>
                        <a:t>PA0.5</a:t>
                      </a:r>
                      <a:r>
                        <a:rPr lang="zh-CN" altLang="en-US" sz="1400" dirty="0" smtClean="0">
                          <a:effectLst/>
                        </a:rPr>
                        <a:t>和</a:t>
                      </a:r>
                      <a:r>
                        <a:rPr lang="en-US" altLang="zh-CN" sz="1400" dirty="0" smtClean="0">
                          <a:effectLst/>
                        </a:rPr>
                        <a:t>PA0.12</a:t>
                      </a:r>
                      <a:r>
                        <a:rPr lang="zh-CN" altLang="en-US" sz="1400" dirty="0" smtClean="0">
                          <a:effectLst/>
                        </a:rPr>
                        <a:t>上电后的一段时间上拉是强制有效的，所以会呈现短暂的高电平。高电平持续时间取决于当前有效</a:t>
                      </a:r>
                      <a:r>
                        <a:rPr lang="en-US" altLang="zh-CN" sz="1400" dirty="0" smtClean="0">
                          <a:effectLst/>
                        </a:rPr>
                        <a:t>SWCLK</a:t>
                      </a:r>
                      <a:r>
                        <a:rPr lang="zh-CN" altLang="en-US" sz="1400" dirty="0" smtClean="0">
                          <a:effectLst/>
                        </a:rPr>
                        <a:t>口上电时的输入电压。如果为高，高电平持续</a:t>
                      </a:r>
                      <a:r>
                        <a:rPr lang="en-US" altLang="zh-CN" sz="1400" dirty="0" smtClean="0">
                          <a:effectLst/>
                        </a:rPr>
                        <a:t>200us</a:t>
                      </a:r>
                      <a:r>
                        <a:rPr lang="zh-CN" altLang="en-US" sz="1400" dirty="0" smtClean="0">
                          <a:effectLst/>
                        </a:rPr>
                        <a:t>左右，如果为低，高电平持续</a:t>
                      </a:r>
                      <a:r>
                        <a:rPr lang="en-US" altLang="zh-CN" sz="1400" dirty="0" smtClean="0">
                          <a:effectLst/>
                        </a:rPr>
                        <a:t>150ms</a:t>
                      </a:r>
                      <a:r>
                        <a:rPr lang="zh-CN" altLang="en-US" sz="1400" dirty="0" smtClean="0">
                          <a:effectLst/>
                        </a:rPr>
                        <a:t>左右。芯片在这个状态结束后进入正常复位状态。电路设计时需要考虑这一因素。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3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dirty="0" smtClean="0">
                          <a:effectLst/>
                        </a:rPr>
                        <a:t>TOUCH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en-US" altLang="zh-CN" sz="1400" b="1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b="0" dirty="0" smtClean="0">
                          <a:effectLst/>
                        </a:rPr>
                        <a:t>为了加速带</a:t>
                      </a:r>
                      <a:r>
                        <a:rPr lang="en-US" altLang="zh-CN" sz="1400" b="0" dirty="0" smtClean="0">
                          <a:effectLst/>
                        </a:rPr>
                        <a:t>touch</a:t>
                      </a:r>
                      <a:r>
                        <a:rPr lang="zh-CN" altLang="en-US" sz="1400" b="0" dirty="0" smtClean="0">
                          <a:effectLst/>
                        </a:rPr>
                        <a:t>模块产品的</a:t>
                      </a:r>
                      <a:r>
                        <a:rPr lang="en-US" altLang="zh-CN" sz="1400" b="0" dirty="0" smtClean="0">
                          <a:effectLst/>
                        </a:rPr>
                        <a:t>TTM</a:t>
                      </a:r>
                      <a:r>
                        <a:rPr lang="zh-CN" altLang="en-US" sz="1400" b="0" dirty="0" smtClean="0">
                          <a:effectLst/>
                        </a:rPr>
                        <a:t>，可以请我们的</a:t>
                      </a:r>
                      <a:r>
                        <a:rPr lang="en-US" altLang="zh-CN" sz="1400" b="0" dirty="0" smtClean="0">
                          <a:effectLst/>
                        </a:rPr>
                        <a:t>FAE crosscheck</a:t>
                      </a:r>
                      <a:r>
                        <a:rPr lang="zh-CN" altLang="en-US" sz="1400" b="0" dirty="0" smtClean="0">
                          <a:effectLst/>
                        </a:rPr>
                        <a:t>产品硬件设计及布板情况。</a:t>
                      </a:r>
                      <a:endParaRPr lang="en-US" altLang="zh-CN" sz="1400" b="0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注意芯片的</a:t>
                      </a:r>
                      <a:r>
                        <a:rPr lang="en-US" altLang="zh-CN" sz="1400" b="1" dirty="0">
                          <a:effectLst/>
                        </a:rPr>
                        <a:t>AMR</a:t>
                      </a:r>
                      <a:r>
                        <a:rPr lang="zh-CN" altLang="en-US" sz="1400" b="1" dirty="0">
                          <a:effectLst/>
                        </a:rPr>
                        <a:t>参数，不要过压过流</a:t>
                      </a:r>
                      <a:r>
                        <a:rPr lang="zh-CN" altLang="en-US" sz="1400" b="1" dirty="0" smtClean="0">
                          <a:effectLst/>
                        </a:rPr>
                        <a:t>使用。</a:t>
                      </a:r>
                      <a:endParaRPr lang="zh-CN" altLang="en-US" sz="1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40150" y="2112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2820" y="525652"/>
            <a:ext cx="357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/>
              </a:rPr>
              <a:t>APT32S003</a:t>
            </a:r>
            <a:r>
              <a:rPr lang="zh-CN" altLang="en-US" b="1" dirty="0" smtClean="0">
                <a:effectLst/>
              </a:rPr>
              <a:t>系列芯片</a:t>
            </a:r>
            <a:r>
              <a:rPr lang="zh-CN" altLang="en-US" b="1" dirty="0"/>
              <a:t>开发</a:t>
            </a:r>
            <a:r>
              <a:rPr lang="zh-CN" altLang="en-US" b="1" dirty="0" smtClean="0">
                <a:effectLst/>
              </a:rPr>
              <a:t>注意事项</a:t>
            </a:r>
            <a:endParaRPr lang="zh-CN" alt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0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T主题2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DD7948F0-81CF-4643-989A-B12FF4E19EDF}" vid="{516CEE2D-C4CD-46C2-AA90-1C4BD7979CF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MCU基础模板</Template>
  <TotalTime>21468</TotalTime>
  <Words>262</Words>
  <Application>Microsoft Office PowerPoint</Application>
  <PresentationFormat>宽屏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Impact</vt:lpstr>
      <vt:lpstr>Wingdings</vt:lpstr>
      <vt:lpstr>APT主题2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APT32S003F7P6使用说明</dc:title>
  <dc:creator>ning</dc:creator>
  <cp:lastModifiedBy>ning</cp:lastModifiedBy>
  <cp:revision>7</cp:revision>
  <dcterms:created xsi:type="dcterms:W3CDTF">2023-02-24T10:40:03Z</dcterms:created>
  <dcterms:modified xsi:type="dcterms:W3CDTF">2023-05-08T08:00:16Z</dcterms:modified>
</cp:coreProperties>
</file>