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241300" y="6553200"/>
            <a:ext cx="2247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i="1">
                <a:solidFill>
                  <a:srgbClr val="A6A6A6"/>
                </a:solidFill>
              </a:rPr>
              <a:t>Technical Document of APTCHIP [Confidential Class]</a:t>
            </a:r>
            <a:endParaRPr lang="zh-CN" altLang="en-US" sz="800" i="1">
              <a:solidFill>
                <a:srgbClr val="A6A6A6"/>
              </a:solidFill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7821613" y="1785938"/>
            <a:ext cx="1892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/>
              <a:t>APTCHIP MICROELECTRONICS</a:t>
            </a:r>
            <a:endParaRPr lang="zh-CN" altLang="en-US" sz="1200" b="1"/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126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21208" y="-15523"/>
            <a:ext cx="12192000" cy="4723346"/>
          </a:xfrm>
          <a:prstGeom prst="rect">
            <a:avLst/>
          </a:prstGeom>
          <a:gradFill>
            <a:gsLst>
              <a:gs pos="19000">
                <a:schemeClr val="accent3">
                  <a:lumMod val="50000"/>
                  <a:alpha val="2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1200" y="2491242"/>
            <a:ext cx="4612640" cy="1514476"/>
          </a:xfrm>
        </p:spPr>
        <p:txBody>
          <a:bodyPr anchor="b"/>
          <a:lstStyle>
            <a:lvl1pPr algn="ctr">
              <a:defRPr sz="3375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1200" y="5138036"/>
            <a:ext cx="3378914" cy="550862"/>
          </a:xfrm>
        </p:spPr>
        <p:txBody>
          <a:bodyPr/>
          <a:lstStyle>
            <a:lvl1pPr marL="0" indent="0" algn="ctr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898446" y="1484336"/>
            <a:ext cx="1975378" cy="724786"/>
            <a:chOff x="675908" y="693106"/>
            <a:chExt cx="9053516" cy="3321826"/>
          </a:xfrm>
        </p:grpSpPr>
        <p:sp>
          <p:nvSpPr>
            <p:cNvPr id="11" name="文本框 10"/>
            <p:cNvSpPr txBox="1"/>
            <p:nvPr/>
          </p:nvSpPr>
          <p:spPr>
            <a:xfrm>
              <a:off x="675908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70637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0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86536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6009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 smtClean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01" y="-11580"/>
            <a:ext cx="12179300" cy="6858000"/>
          </a:xfrm>
          <a:prstGeom prst="rect">
            <a:avLst/>
          </a:prstGeom>
          <a:gradFill>
            <a:gsLst>
              <a:gs pos="19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41300" y="6553200"/>
            <a:ext cx="19934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i="1" dirty="0">
                <a:solidFill>
                  <a:srgbClr val="A6A6A6"/>
                </a:solidFill>
              </a:rPr>
              <a:t>Technical Document of APTCHIP </a:t>
            </a:r>
            <a:r>
              <a:rPr lang="en-US" altLang="zh-CN" sz="800" i="1" dirty="0" smtClean="0">
                <a:solidFill>
                  <a:srgbClr val="A6A6A6"/>
                </a:solidFill>
              </a:rPr>
              <a:t>[Public </a:t>
            </a:r>
            <a:r>
              <a:rPr lang="en-US" altLang="zh-CN" sz="800" i="1" dirty="0">
                <a:solidFill>
                  <a:srgbClr val="A6A6A6"/>
                </a:solidFill>
              </a:rPr>
              <a:t>Class]</a:t>
            </a:r>
            <a:endParaRPr lang="zh-CN" altLang="en-US" sz="800" i="1" dirty="0">
              <a:solidFill>
                <a:srgbClr val="A6A6A6"/>
              </a:solidFill>
            </a:endParaRPr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5906516" cy="6102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793750"/>
            <a:ext cx="11633200" cy="57308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23951"/>
            <a:ext cx="57150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123951"/>
            <a:ext cx="57658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" y="985841"/>
            <a:ext cx="5692776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4800" y="1976443"/>
            <a:ext cx="5692776" cy="45481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985841"/>
            <a:ext cx="576580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1976443"/>
            <a:ext cx="5765799" cy="45481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04800" y="66677"/>
            <a:ext cx="11633200" cy="75247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01" y="-11580"/>
            <a:ext cx="12179300" cy="6858000"/>
          </a:xfrm>
          <a:prstGeom prst="rect">
            <a:avLst/>
          </a:prstGeom>
          <a:gradFill>
            <a:gsLst>
              <a:gs pos="19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35675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35675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27075" y="66675"/>
            <a:ext cx="5905500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" y="1047750"/>
            <a:ext cx="11633200" cy="54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15600" y="6619875"/>
            <a:ext cx="508000" cy="161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31775" y="442913"/>
            <a:ext cx="0" cy="610076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014200" y="442913"/>
            <a:ext cx="0" cy="610076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22250" y="6543675"/>
            <a:ext cx="108839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58750" y="111125"/>
            <a:ext cx="14605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4963" y="111125"/>
            <a:ext cx="147637" cy="571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20700" y="111125"/>
            <a:ext cx="128588" cy="57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280150" y="442913"/>
            <a:ext cx="57340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6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319838"/>
            <a:ext cx="688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128905" indent="-128905" algn="l" defTabSz="514350" rtl="0" eaLnBrk="1" fontAlgn="base" hangingPunct="1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386080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89491" y="1335999"/>
          <a:ext cx="10448692" cy="4725056"/>
        </p:xfrm>
        <a:graphic>
          <a:graphicData uri="http://schemas.openxmlformats.org/drawingml/2006/table">
            <a:tbl>
              <a:tblPr/>
              <a:tblGrid>
                <a:gridCol w="598170"/>
                <a:gridCol w="9850755"/>
              </a:tblGrid>
              <a:tr h="1278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br>
                        <a:rPr lang="en-US" altLang="zh-CN" sz="1400" dirty="0">
                          <a:effectLst/>
                        </a:rPr>
                      </a:b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b="1" dirty="0">
                          <a:effectLst/>
                        </a:rPr>
                        <a:t>集成开发环境</a:t>
                      </a:r>
                      <a:r>
                        <a:rPr lang="en-US" altLang="zh-CN" sz="1400" b="1" dirty="0">
                          <a:effectLst/>
                        </a:rPr>
                        <a:t>CDK</a:t>
                      </a:r>
                      <a:r>
                        <a:rPr lang="zh-CN" altLang="en-US" sz="1400" b="1" dirty="0">
                          <a:effectLst/>
                        </a:rPr>
                        <a:t>的安装及</a:t>
                      </a:r>
                      <a:r>
                        <a:rPr lang="zh-CN" altLang="en-US" sz="1400" b="1" dirty="0" smtClean="0">
                          <a:effectLst/>
                        </a:rPr>
                        <a:t>使用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使用</a:t>
                      </a:r>
                      <a:r>
                        <a:rPr lang="en-US" altLang="zh-CN" sz="1400" dirty="0">
                          <a:effectLst/>
                        </a:rPr>
                        <a:t>windows 10</a:t>
                      </a:r>
                      <a:r>
                        <a:rPr lang="zh-CN" altLang="en-US" sz="1400" dirty="0" smtClean="0">
                          <a:effectLst/>
                        </a:rPr>
                        <a:t>系统。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安装路径及工程路径上不可以有空格或</a:t>
                      </a:r>
                      <a:r>
                        <a:rPr lang="zh-CN" altLang="en-US" sz="1400" dirty="0" smtClean="0">
                          <a:effectLst/>
                        </a:rPr>
                        <a:t>中文字符。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安装后请将</a:t>
                      </a:r>
                      <a:r>
                        <a:rPr lang="en-US" altLang="zh-CN" sz="1400" dirty="0">
                          <a:effectLst/>
                        </a:rPr>
                        <a:t>CDK</a:t>
                      </a:r>
                      <a:r>
                        <a:rPr lang="zh-CN" altLang="en-US" sz="1400" dirty="0">
                          <a:effectLst/>
                        </a:rPr>
                        <a:t>加入杀毒软件的白</a:t>
                      </a:r>
                      <a:r>
                        <a:rPr lang="zh-CN" altLang="en-US" sz="1400" dirty="0" smtClean="0">
                          <a:effectLst/>
                        </a:rPr>
                        <a:t>名单。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>
                          <a:effectLst/>
                        </a:rPr>
                        <a:t>CDK2.14</a:t>
                      </a:r>
                      <a:r>
                        <a:rPr lang="zh-CN" altLang="en-US" sz="1400" dirty="0">
                          <a:effectLst/>
                        </a:rPr>
                        <a:t>以后的版本，可以通过</a:t>
                      </a:r>
                      <a:r>
                        <a:rPr lang="en-US" altLang="zh-CN" sz="1400" dirty="0">
                          <a:effectLst/>
                        </a:rPr>
                        <a:t>CDK</a:t>
                      </a:r>
                      <a:r>
                        <a:rPr lang="zh-CN" altLang="en-US" sz="1400" dirty="0">
                          <a:effectLst/>
                        </a:rPr>
                        <a:t>下载最新的驱动库</a:t>
                      </a:r>
                      <a:r>
                        <a:rPr lang="zh-CN" altLang="en-US" sz="1400" dirty="0" smtClean="0">
                          <a:effectLst/>
                        </a:rPr>
                        <a:t>文件。</a:t>
                      </a:r>
                      <a:endParaRPr lang="zh-CN" altLang="en-US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4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br>
                        <a:rPr lang="en-US" altLang="zh-CN" sz="1400" dirty="0">
                          <a:effectLst/>
                        </a:rPr>
                      </a:b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effectLst/>
                        </a:rPr>
                        <a:t>SWD</a:t>
                      </a:r>
                      <a:r>
                        <a:rPr lang="zh-CN" altLang="en-US" sz="1400" b="1" dirty="0">
                          <a:effectLst/>
                        </a:rPr>
                        <a:t>调试口</a:t>
                      </a:r>
                      <a:r>
                        <a:rPr lang="zh-CN" altLang="en-US" sz="1400" b="1" dirty="0" smtClean="0">
                          <a:effectLst/>
                        </a:rPr>
                        <a:t>相关</a:t>
                      </a:r>
                      <a:endParaRPr lang="zh-CN" altLang="en-US" sz="14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 smtClean="0">
                          <a:effectLst/>
                        </a:rPr>
                        <a:t>两个</a:t>
                      </a:r>
                      <a:r>
                        <a:rPr lang="en-US" altLang="zh-CN" sz="1400" dirty="0" smtClean="0">
                          <a:effectLst/>
                        </a:rPr>
                        <a:t>SWD</a:t>
                      </a:r>
                      <a:r>
                        <a:rPr lang="zh-CN" altLang="en-US" sz="1400" dirty="0" smtClean="0">
                          <a:effectLst/>
                        </a:rPr>
                        <a:t>口都可以切换成其他</a:t>
                      </a:r>
                      <a:r>
                        <a:rPr lang="en-US" altLang="zh-CN" sz="1400" dirty="0" smtClean="0">
                          <a:effectLst/>
                        </a:rPr>
                        <a:t>AF</a:t>
                      </a:r>
                      <a:r>
                        <a:rPr lang="zh-CN" altLang="en-US" sz="1400" dirty="0" smtClean="0">
                          <a:effectLst/>
                        </a:rPr>
                        <a:t>。为避免代码的误操作，</a:t>
                      </a:r>
                      <a:r>
                        <a:rPr lang="en-US" altLang="zh-CN" sz="1400" dirty="0" smtClean="0">
                          <a:effectLst/>
                        </a:rPr>
                        <a:t>APT32F110</a:t>
                      </a:r>
                      <a:r>
                        <a:rPr lang="zh-CN" altLang="en-US" sz="1400" dirty="0" smtClean="0">
                          <a:effectLst/>
                        </a:rPr>
                        <a:t>系列</a:t>
                      </a:r>
                      <a:r>
                        <a:rPr lang="en-US" altLang="zh-CN" sz="1400" dirty="0" smtClean="0">
                          <a:effectLst/>
                        </a:rPr>
                        <a:t>SWD</a:t>
                      </a:r>
                      <a:r>
                        <a:rPr lang="zh-CN" altLang="en-US" sz="1400" dirty="0" smtClean="0">
                          <a:effectLst/>
                        </a:rPr>
                        <a:t>口切换</a:t>
                      </a:r>
                      <a:r>
                        <a:rPr lang="en-US" altLang="zh-CN" sz="1400" dirty="0" smtClean="0">
                          <a:effectLst/>
                        </a:rPr>
                        <a:t>AF</a:t>
                      </a:r>
                      <a:r>
                        <a:rPr lang="zh-CN" altLang="en-US" sz="1400" dirty="0" smtClean="0">
                          <a:effectLst/>
                        </a:rPr>
                        <a:t>有一个锁，只有当</a:t>
                      </a:r>
                      <a:r>
                        <a:rPr lang="en-US" altLang="zh-CN" sz="1400" dirty="0" smtClean="0">
                          <a:effectLst/>
                        </a:rPr>
                        <a:t>SYSCON_DBGCR[DBG_UNLOCK] = 0x5A</a:t>
                      </a:r>
                      <a:r>
                        <a:rPr lang="zh-CN" altLang="en-US" sz="1400" dirty="0" smtClean="0">
                          <a:effectLst/>
                        </a:rPr>
                        <a:t>时，切换才能</a:t>
                      </a:r>
                      <a:r>
                        <a:rPr lang="zh-CN" altLang="en-US" sz="1400" dirty="0" smtClean="0">
                          <a:effectLst/>
                        </a:rPr>
                        <a:t>成功。</a:t>
                      </a:r>
                      <a:endParaRPr lang="en-US" altLang="zh-CN" sz="1400" dirty="0" smtClean="0">
                        <a:effectLst/>
                      </a:endParaRPr>
                    </a:p>
                    <a:p>
                      <a:pPr marL="285750" marR="0" lvl="0" indent="-285750" algn="l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zh-CN" altLang="en-US" sz="1400" dirty="0" smtClean="0">
                          <a:effectLst/>
                        </a:rPr>
                        <a:t>如果</a:t>
                      </a:r>
                      <a:r>
                        <a:rPr lang="en-US" altLang="zh-CN" sz="1400" dirty="0" smtClean="0">
                          <a:effectLst/>
                        </a:rPr>
                        <a:t>SWDCLK</a:t>
                      </a:r>
                      <a:r>
                        <a:rPr lang="zh-CN" altLang="en-US" sz="1400" dirty="0" smtClean="0">
                          <a:effectLst/>
                        </a:rPr>
                        <a:t>上电时低电平，</a:t>
                      </a:r>
                      <a:r>
                        <a:rPr lang="en-US" altLang="zh-CN" sz="1400" dirty="0" smtClean="0">
                          <a:effectLst/>
                        </a:rPr>
                        <a:t>SWDIO</a:t>
                      </a:r>
                      <a:r>
                        <a:rPr lang="zh-CN" altLang="en-US" sz="1400" dirty="0" smtClean="0">
                          <a:effectLst/>
                        </a:rPr>
                        <a:t>口将会呈现</a:t>
                      </a:r>
                      <a:r>
                        <a:rPr lang="en-US" altLang="zh-CN" sz="1400" dirty="0" err="1" smtClean="0">
                          <a:effectLst/>
                        </a:rPr>
                        <a:t>ms</a:t>
                      </a:r>
                      <a:r>
                        <a:rPr lang="zh-CN" altLang="en-US" sz="1400" dirty="0" smtClean="0">
                          <a:effectLst/>
                        </a:rPr>
                        <a:t>级的高电平，之后芯片进入正常的复位状态，电路设计的时候需要注意。</a:t>
                      </a:r>
                      <a:endParaRPr lang="zh-CN" altLang="en-US" sz="1400" dirty="0" smtClean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 dirty="0" smtClean="0">
                          <a:effectLst/>
                        </a:rPr>
                        <a:t>TOUCH</a:t>
                      </a:r>
                      <a:r>
                        <a:rPr lang="zh-CN" altLang="en-US" sz="1400" b="1" dirty="0" smtClean="0">
                          <a:effectLst/>
                        </a:rPr>
                        <a:t>相关</a:t>
                      </a:r>
                      <a:endParaRPr lang="en-US" altLang="zh-CN" sz="1400" b="1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b="0" dirty="0" smtClean="0">
                          <a:effectLst/>
                        </a:rPr>
                        <a:t>为了</a:t>
                      </a:r>
                      <a:r>
                        <a:rPr lang="zh-CN" altLang="en-US" sz="1400" b="0" dirty="0" smtClean="0">
                          <a:effectLst/>
                        </a:rPr>
                        <a:t>加速带</a:t>
                      </a:r>
                      <a:r>
                        <a:rPr lang="en-US" altLang="zh-CN" sz="1400" b="0" dirty="0" smtClean="0">
                          <a:effectLst/>
                        </a:rPr>
                        <a:t>Touch</a:t>
                      </a:r>
                      <a:r>
                        <a:rPr lang="zh-CN" altLang="en-US" sz="1400" b="0" dirty="0" smtClean="0">
                          <a:effectLst/>
                        </a:rPr>
                        <a:t>模块产品的</a:t>
                      </a:r>
                      <a:r>
                        <a:rPr lang="en-US" altLang="zh-CN" sz="1400" b="0" dirty="0" smtClean="0">
                          <a:effectLst/>
                        </a:rPr>
                        <a:t>TTM</a:t>
                      </a:r>
                      <a:r>
                        <a:rPr lang="zh-CN" altLang="en-US" sz="1400" b="0" dirty="0" smtClean="0">
                          <a:effectLst/>
                        </a:rPr>
                        <a:t>，可以请我们的</a:t>
                      </a:r>
                      <a:r>
                        <a:rPr lang="en-US" altLang="zh-CN" sz="1400" b="0" dirty="0" smtClean="0">
                          <a:effectLst/>
                        </a:rPr>
                        <a:t>FAE crosscheck</a:t>
                      </a:r>
                      <a:r>
                        <a:rPr lang="zh-CN" altLang="en-US" sz="1400" b="0" dirty="0" smtClean="0">
                          <a:effectLst/>
                        </a:rPr>
                        <a:t>产品硬件设计及布板</a:t>
                      </a:r>
                      <a:r>
                        <a:rPr lang="zh-CN" altLang="en-US" sz="1400" b="0" dirty="0" smtClean="0">
                          <a:effectLst/>
                        </a:rPr>
                        <a:t>情况。</a:t>
                      </a:r>
                      <a:endParaRPr lang="en-US" altLang="zh-CN" sz="1400" b="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zh-CN" sz="1400" b="1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effectLst/>
                        </a:rPr>
                        <a:t>注意</a:t>
                      </a:r>
                      <a:r>
                        <a:rPr lang="zh-CN" altLang="en-US" sz="1400" b="1" dirty="0">
                          <a:effectLst/>
                        </a:rPr>
                        <a:t>芯片的</a:t>
                      </a:r>
                      <a:r>
                        <a:rPr lang="en-US" altLang="zh-CN" sz="1400" b="1" dirty="0">
                          <a:effectLst/>
                        </a:rPr>
                        <a:t>AMR</a:t>
                      </a:r>
                      <a:r>
                        <a:rPr lang="zh-CN" altLang="en-US" sz="1400" b="1" dirty="0">
                          <a:effectLst/>
                        </a:rPr>
                        <a:t>参数，不要过压过流</a:t>
                      </a:r>
                      <a:r>
                        <a:rPr lang="zh-CN" altLang="en-US" sz="1400" b="1" dirty="0" smtClean="0">
                          <a:effectLst/>
                        </a:rPr>
                        <a:t>使用。</a:t>
                      </a:r>
                      <a:endParaRPr lang="zh-CN" altLang="en-US" sz="14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067584" y="618592"/>
            <a:ext cx="368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ffectLst/>
              </a:rPr>
              <a:t>APT32F110</a:t>
            </a:r>
            <a:r>
              <a:rPr lang="zh-CN" altLang="en-US" b="1" dirty="0" smtClean="0">
                <a:effectLst/>
              </a:rPr>
              <a:t>系列</a:t>
            </a:r>
            <a:r>
              <a:rPr lang="zh-CN" altLang="en-US" b="1" dirty="0" smtClean="0">
                <a:effectLst/>
              </a:rPr>
              <a:t>芯片</a:t>
            </a:r>
            <a:r>
              <a:rPr lang="zh-CN" altLang="en-US" b="1" dirty="0"/>
              <a:t>开发</a:t>
            </a:r>
            <a:r>
              <a:rPr lang="zh-CN" altLang="en-US" b="1" dirty="0" smtClean="0">
                <a:effectLst/>
              </a:rPr>
              <a:t>注意事项</a:t>
            </a:r>
            <a:endParaRPr lang="zh-CN" altLang="en-US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T主题2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WPS Office WWO_feishu_20230110121033-3971878c96</Application>
  <PresentationFormat>宽屏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Calibri</vt:lpstr>
      <vt:lpstr>汉仪书宋二KW</vt:lpstr>
      <vt:lpstr>Impact</vt:lpstr>
      <vt:lpstr>Noto Kufi Arabic</vt:lpstr>
      <vt:lpstr>APT主题2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APT32S003F7P6使用说明</dc:title>
  <dc:creator>ning</dc:creator>
  <cp:lastModifiedBy>ning</cp:lastModifiedBy>
  <dcterms:created xsi:type="dcterms:W3CDTF">2023-05-08T08:04:15Z</dcterms:created>
  <dcterms:modified xsi:type="dcterms:W3CDTF">2023-05-08T08:04:15Z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